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2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08799-A50C-4528-A120-00DD8EB4970C}" type="datetimeFigureOut">
              <a:rPr lang="en-US" smtClean="0"/>
              <a:pPr/>
              <a:t>10/16/2015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1E51E-35BE-4619-99BE-ED21D0C94DE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Theme Grading Symbols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 lnSpcReduction="1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F = Format of Theme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Written as clear, complete sentence.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Example: Be nice to others or your actions may come back to haunt you.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 smtClean="0">
                <a:solidFill>
                  <a:schemeClr val="bg1"/>
                </a:solidFill>
              </a:rPr>
              <a:t> C = Consistency between Theme &amp; Explanation</a:t>
            </a:r>
          </a:p>
          <a:p>
            <a:pPr lvl="2" algn="l">
              <a:buFont typeface="Arial" pitchFamily="34" charset="0"/>
              <a:buChar char="•"/>
              <a:tabLst>
                <a:tab pos="1377950" algn="l"/>
              </a:tabLst>
            </a:pPr>
            <a:r>
              <a:rPr lang="en-US" b="1" dirty="0" smtClean="0">
                <a:solidFill>
                  <a:schemeClr val="bg1"/>
                </a:solidFill>
              </a:rPr>
              <a:t> 	Did explanation support the stated theme?</a:t>
            </a:r>
          </a:p>
          <a:p>
            <a:pPr lvl="2" algn="l">
              <a:buFont typeface="Arial" pitchFamily="34" charset="0"/>
              <a:buChar char="•"/>
              <a:tabLst>
                <a:tab pos="1377950" algn="l"/>
              </a:tabLst>
            </a:pPr>
            <a:r>
              <a:rPr lang="en-US" b="1" dirty="0" smtClean="0">
                <a:solidFill>
                  <a:schemeClr val="bg1"/>
                </a:solidFill>
              </a:rPr>
              <a:t> 	Or was it so inaccurate that it couldn’t? </a:t>
            </a:r>
          </a:p>
          <a:p>
            <a:pPr algn="l">
              <a:buFont typeface="Wingdings" pitchFamily="2" charset="2"/>
              <a:buChar char="Ø"/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I = Interpretation of Story</a:t>
            </a:r>
          </a:p>
          <a:p>
            <a:pPr lvl="2" algn="l">
              <a:buFont typeface="Arial" pitchFamily="34" charset="0"/>
              <a:buChar char="•"/>
              <a:tabLst>
                <a:tab pos="1377950" algn="l"/>
              </a:tabLst>
            </a:pPr>
            <a:r>
              <a:rPr lang="en-US" b="1" dirty="0" smtClean="0">
                <a:solidFill>
                  <a:schemeClr val="bg1"/>
                </a:solidFill>
              </a:rPr>
              <a:t> 	Was story interpreted accurately?</a:t>
            </a:r>
          </a:p>
          <a:p>
            <a:pPr lvl="2" algn="l">
              <a:buFont typeface="Arial" pitchFamily="34" charset="0"/>
              <a:buChar char="•"/>
              <a:tabLst>
                <a:tab pos="1377950" algn="l"/>
              </a:tabLst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	Only counted off if evidence contradicted opinions or 	analysis was incomplete.</a:t>
            </a:r>
          </a:p>
          <a:p>
            <a:pPr algn="l">
              <a:buFont typeface="Wingdings" pitchFamily="2" charset="2"/>
              <a:buChar char="Ø"/>
            </a:pPr>
            <a:endParaRPr lang="en-US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Theme Grading Symbols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/>
          </a:bodyPr>
          <a:lstStyle/>
          <a:p>
            <a:pPr algn="l">
              <a:tabLst>
                <a:tab pos="404813" algn="l"/>
              </a:tabLst>
            </a:pPr>
            <a:r>
              <a:rPr lang="en-US" b="1" u="sng" dirty="0" smtClean="0">
                <a:solidFill>
                  <a:schemeClr val="bg1"/>
                </a:solidFill>
              </a:rPr>
              <a:t>Clarification</a:t>
            </a:r>
          </a:p>
          <a:p>
            <a:pPr algn="l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 dirty="0" smtClean="0">
                <a:solidFill>
                  <a:schemeClr val="bg1"/>
                </a:solidFill>
              </a:rPr>
              <a:t> Grades not entirely based on whether you 	finished or not. </a:t>
            </a:r>
          </a:p>
          <a:p>
            <a:pPr algn="l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Overall rating at the top based on looking at all 	completed themes and accuracy.</a:t>
            </a:r>
          </a:p>
          <a:p>
            <a:pPr algn="l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smtClean="0">
                <a:solidFill>
                  <a:schemeClr val="bg1"/>
                </a:solidFill>
              </a:rPr>
              <a:t>Feel free to compare your papers and look for 	discrepancies.</a:t>
            </a:r>
          </a:p>
          <a:p>
            <a:pPr algn="l">
              <a:buFont typeface="Wingdings" pitchFamily="2" charset="2"/>
              <a:buChar char="Ø"/>
              <a:tabLst>
                <a:tab pos="404813" algn="l"/>
              </a:tabLst>
            </a:pPr>
            <a:r>
              <a:rPr lang="en-US" b="1" dirty="0" smtClean="0">
                <a:solidFill>
                  <a:schemeClr val="bg1"/>
                </a:solidFill>
              </a:rPr>
              <a:t>Email if you have questions about some of your 	responses or talk to me tomorrow.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Pony Spell - </a:t>
            </a:r>
            <a:r>
              <a:rPr lang="en-US" b="1" dirty="0" smtClean="0">
                <a:solidFill>
                  <a:schemeClr val="bg1"/>
                </a:solidFill>
              </a:rPr>
              <a:t>Themes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838200"/>
            <a:ext cx="8534400" cy="5715000"/>
          </a:xfrm>
        </p:spPr>
        <p:txBody>
          <a:bodyPr>
            <a:normAutofit fontScale="62500" lnSpcReduction="20000"/>
          </a:bodyPr>
          <a:lstStyle/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bg1"/>
                </a:solidFill>
              </a:rPr>
              <a:t>Beware </a:t>
            </a:r>
            <a:r>
              <a:rPr lang="en-US" dirty="0">
                <a:solidFill>
                  <a:schemeClr val="bg1"/>
                </a:solidFill>
              </a:rPr>
              <a:t>of how you treat others because it may come back to you.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all that you can for those you truly love.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Sometimes you have to sacrifice something for the good of the majority.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Do what’s best for your family.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Sometimes you have to sacrifice others for your own happiness.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Choose your mate carefully.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Take advantage of the opportunities you get.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Sometimes it’s best to end a relationship instead of holding on.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In times of trouble, you see one’s true personality.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Many people try to cover their motives in deception because it works to their advantage.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Many problems can exist behind a happy façade.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A blessing to one is a curse to another.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People will lie to make themselves and those they care about happy.</a:t>
            </a:r>
          </a:p>
        </p:txBody>
      </p:sp>
    </p:spTree>
    <p:extLst>
      <p:ext uri="{BB962C8B-B14F-4D97-AF65-F5344CB8AC3E}">
        <p14:creationId xmlns:p14="http://schemas.microsoft.com/office/powerpoint/2010/main" val="163047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Invisible Man - </a:t>
            </a:r>
            <a:r>
              <a:rPr lang="en-US" b="1" dirty="0" smtClean="0">
                <a:solidFill>
                  <a:schemeClr val="bg1"/>
                </a:solidFill>
              </a:rPr>
              <a:t>Themes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762000"/>
            <a:ext cx="8534400" cy="5791200"/>
          </a:xfrm>
        </p:spPr>
        <p:txBody>
          <a:bodyPr>
            <a:normAutofit fontScale="55000" lnSpcReduction="20000"/>
          </a:bodyPr>
          <a:lstStyle/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 smtClean="0">
                <a:solidFill>
                  <a:schemeClr val="bg1"/>
                </a:solidFill>
              </a:rPr>
              <a:t>If </a:t>
            </a:r>
            <a:r>
              <a:rPr lang="en-US" b="1" dirty="0">
                <a:solidFill>
                  <a:schemeClr val="bg1"/>
                </a:solidFill>
              </a:rPr>
              <a:t>you leave your problems alone, they will often settle themselves.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Sometimes solutions to your problems are easier than you think.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Happiness can be found through ignorance.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Sometimes natural solutions work out the best.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Sometimes the best course of action when confronted with a problem is to wait and it will solve itself in time.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Don’t judge others before you know their plans.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You can’t be bothered by what you can’t see.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Mind your own business and problems will likely settle down.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If you shut out the world’s expectation’s, you can be who you want to be.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Keeping to yourself can help avoid problems with others.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Don’t let the little things get in the way of the big picture.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Sometimes the upper classes try to blind themselves to the problems of the lower classes.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You should wait for things to take their course and then you can judge whether or not you’re affected by them.</a:t>
            </a:r>
          </a:p>
          <a:p>
            <a:pPr marL="457200" lvl="0" indent="-45720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bg1"/>
                </a:solidFill>
              </a:rPr>
              <a:t>Learn to be open-minded.</a:t>
            </a:r>
          </a:p>
        </p:txBody>
      </p:sp>
    </p:spTree>
    <p:extLst>
      <p:ext uri="{BB962C8B-B14F-4D97-AF65-F5344CB8AC3E}">
        <p14:creationId xmlns:p14="http://schemas.microsoft.com/office/powerpoint/2010/main" val="13528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Flash Fiction Patterns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</a:rPr>
              <a:t>Model Response Content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Clearly and concisely identifies the pattern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Uses 1 story as a specific example</a:t>
            </a:r>
          </a:p>
          <a:p>
            <a:pPr algn="l">
              <a:buFont typeface="Wingdings" pitchFamily="2" charset="2"/>
              <a:buChar char="Ø"/>
            </a:pP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Identifies all other stories that fall in the pattern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Flash Fiction Patterns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295400"/>
            <a:ext cx="8534400" cy="4953000"/>
          </a:xfrm>
        </p:spPr>
        <p:txBody>
          <a:bodyPr>
            <a:normAutofit/>
          </a:bodyPr>
          <a:lstStyle/>
          <a:p>
            <a:pPr algn="l"/>
            <a:r>
              <a:rPr lang="en-US" b="1" u="sng" dirty="0" smtClean="0">
                <a:solidFill>
                  <a:schemeClr val="bg1"/>
                </a:solidFill>
              </a:rPr>
              <a:t>Model Response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The stories all end with a cliffhanger/abrupt ending, creating a surprising conclusion. In Zombie, the story ends with </a:t>
            </a:r>
            <a:r>
              <a:rPr lang="en-US" dirty="0" err="1" smtClean="0">
                <a:solidFill>
                  <a:schemeClr val="bg1"/>
                </a:solidFill>
              </a:rPr>
              <a:t>Bobbly</a:t>
            </a:r>
            <a:r>
              <a:rPr lang="en-US" dirty="0" smtClean="0">
                <a:solidFill>
                  <a:schemeClr val="bg1"/>
                </a:solidFill>
              </a:rPr>
              <a:t> thinking either to release Chuck or kill him, but doesn’t answer the question. Readers are left to wonder what will happen next.</a:t>
            </a:r>
          </a:p>
        </p:txBody>
      </p:sp>
      <p:sp>
        <p:nvSpPr>
          <p:cNvPr id="4" name="Oval 3"/>
          <p:cNvSpPr/>
          <p:nvPr/>
        </p:nvSpPr>
        <p:spPr>
          <a:xfrm>
            <a:off x="2209800" y="1905000"/>
            <a:ext cx="533400" cy="533400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667000" y="1752600"/>
            <a:ext cx="5334000" cy="762000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0" y="2895600"/>
            <a:ext cx="8915400" cy="1066800"/>
          </a:xfrm>
          <a:prstGeom prst="ellipse">
            <a:avLst/>
          </a:prstGeom>
          <a:noFill/>
          <a:ln w="635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459</Words>
  <Application>Microsoft Office PowerPoint</Application>
  <PresentationFormat>On-screen Show (4:3)</PresentationFormat>
  <Paragraphs>53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Theme Grading Symbols</vt:lpstr>
      <vt:lpstr>Theme Grading Symbols</vt:lpstr>
      <vt:lpstr>Pony Spell - Themes</vt:lpstr>
      <vt:lpstr>Invisible Man - Themes</vt:lpstr>
      <vt:lpstr>Flash Fiction Patterns</vt:lpstr>
      <vt:lpstr>Flash Fiction Patterns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 Grading Symbols</dc:title>
  <dc:creator>Vivacious Sheep</dc:creator>
  <cp:lastModifiedBy>Drayton, Troy</cp:lastModifiedBy>
  <cp:revision>9</cp:revision>
  <dcterms:created xsi:type="dcterms:W3CDTF">2015-10-15T04:43:20Z</dcterms:created>
  <dcterms:modified xsi:type="dcterms:W3CDTF">2015-10-16T13:31:58Z</dcterms:modified>
</cp:coreProperties>
</file>