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6E54B-A3A0-41B5-B44C-649865DF4D6E}"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372962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6E54B-A3A0-41B5-B44C-649865DF4D6E}"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3354675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6E54B-A3A0-41B5-B44C-649865DF4D6E}"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8368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6E54B-A3A0-41B5-B44C-649865DF4D6E}"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237064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6E54B-A3A0-41B5-B44C-649865DF4D6E}" type="datetimeFigureOut">
              <a:rPr lang="en-US" smtClean="0"/>
              <a:t>10/30/2015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12976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6E54B-A3A0-41B5-B44C-649865DF4D6E}"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267111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6E54B-A3A0-41B5-B44C-649865DF4D6E}" type="datetimeFigureOut">
              <a:rPr lang="en-US" smtClean="0"/>
              <a:t>10/30/2015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123804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6E54B-A3A0-41B5-B44C-649865DF4D6E}" type="datetimeFigureOut">
              <a:rPr lang="en-US" smtClean="0"/>
              <a:t>10/30/2015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194494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6E54B-A3A0-41B5-B44C-649865DF4D6E}" type="datetimeFigureOut">
              <a:rPr lang="en-US" smtClean="0"/>
              <a:t>10/30/2015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158764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6E54B-A3A0-41B5-B44C-649865DF4D6E}"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1798534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6E54B-A3A0-41B5-B44C-649865DF4D6E}" type="datetimeFigureOut">
              <a:rPr lang="en-US" smtClean="0"/>
              <a:t>10/30/2015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A871C-99CA-48EC-A1E7-5C964371D82B}" type="slidenum">
              <a:rPr lang="en-US" smtClean="0"/>
              <a:t>‹#›</a:t>
            </a:fld>
            <a:endParaRPr lang="en-US"/>
          </a:p>
        </p:txBody>
      </p:sp>
    </p:spTree>
    <p:extLst>
      <p:ext uri="{BB962C8B-B14F-4D97-AF65-F5344CB8AC3E}">
        <p14:creationId xmlns:p14="http://schemas.microsoft.com/office/powerpoint/2010/main" val="393387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6E54B-A3A0-41B5-B44C-649865DF4D6E}" type="datetimeFigureOut">
              <a:rPr lang="en-US" smtClean="0"/>
              <a:t>10/30/2015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A871C-99CA-48EC-A1E7-5C964371D82B}" type="slidenum">
              <a:rPr lang="en-US" smtClean="0"/>
              <a:t>‹#›</a:t>
            </a:fld>
            <a:endParaRPr lang="en-US"/>
          </a:p>
        </p:txBody>
      </p:sp>
    </p:spTree>
    <p:extLst>
      <p:ext uri="{BB962C8B-B14F-4D97-AF65-F5344CB8AC3E}">
        <p14:creationId xmlns:p14="http://schemas.microsoft.com/office/powerpoint/2010/main" val="205257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an Abstract</a:t>
            </a:r>
            <a:endParaRPr lang="en-US" b="1" dirty="0"/>
          </a:p>
        </p:txBody>
      </p:sp>
      <p:sp>
        <p:nvSpPr>
          <p:cNvPr id="3" name="Content Placeholder 2"/>
          <p:cNvSpPr>
            <a:spLocks noGrp="1"/>
          </p:cNvSpPr>
          <p:nvPr>
            <p:ph idx="1"/>
          </p:nvPr>
        </p:nvSpPr>
        <p:spPr>
          <a:xfrm>
            <a:off x="457200" y="1600201"/>
            <a:ext cx="8229600" cy="3886200"/>
          </a:xfrm>
        </p:spPr>
        <p:txBody>
          <a:bodyPr>
            <a:normAutofit/>
          </a:bodyPr>
          <a:lstStyle/>
          <a:p>
            <a:r>
              <a:rPr lang="en-US" dirty="0"/>
              <a:t> </a:t>
            </a:r>
            <a:r>
              <a:rPr lang="en-US" dirty="0" smtClean="0"/>
              <a:t>It </a:t>
            </a:r>
            <a:r>
              <a:rPr lang="en-US" dirty="0"/>
              <a:t>is vital to write a complete but concise description of your </a:t>
            </a:r>
            <a:r>
              <a:rPr lang="en-US" dirty="0" smtClean="0"/>
              <a:t>research to let your audience/reader know what your research is about and why they should be interested.</a:t>
            </a:r>
          </a:p>
          <a:p>
            <a:r>
              <a:rPr lang="en-US" dirty="0" smtClean="0"/>
              <a:t>Meet </a:t>
            </a:r>
            <a:r>
              <a:rPr lang="en-US" dirty="0"/>
              <a:t>the word count </a:t>
            </a:r>
            <a:r>
              <a:rPr lang="en-US" dirty="0" smtClean="0"/>
              <a:t>limitation (250 words).</a:t>
            </a:r>
          </a:p>
          <a:p>
            <a:r>
              <a:rPr lang="en-US" dirty="0" smtClean="0"/>
              <a:t>There are generally 4 main parts to consider when writing an abstract.</a:t>
            </a:r>
          </a:p>
          <a:p>
            <a:pPr marL="0" indent="0">
              <a:buNone/>
            </a:pPr>
            <a:endParaRPr lang="en-US" dirty="0"/>
          </a:p>
        </p:txBody>
      </p:sp>
      <p:sp>
        <p:nvSpPr>
          <p:cNvPr id="4" name="TextBox 3"/>
          <p:cNvSpPr txBox="1"/>
          <p:nvPr/>
        </p:nvSpPr>
        <p:spPr>
          <a:xfrm>
            <a:off x="228600" y="6096000"/>
            <a:ext cx="8915400" cy="646331"/>
          </a:xfrm>
          <a:prstGeom prst="rect">
            <a:avLst/>
          </a:prstGeom>
          <a:noFill/>
        </p:spPr>
        <p:txBody>
          <a:bodyPr wrap="square" rtlCol="0">
            <a:spAutoFit/>
          </a:bodyPr>
          <a:lstStyle/>
          <a:p>
            <a:r>
              <a:rPr lang="en-US" dirty="0"/>
              <a:t>Slides 1-6 modified from: https://users.ece.cmu.edu/~koopman/essays/abstract.html</a:t>
            </a:r>
          </a:p>
          <a:p>
            <a:endParaRPr lang="en-US" dirty="0"/>
          </a:p>
        </p:txBody>
      </p:sp>
    </p:spTree>
    <p:extLst>
      <p:ext uri="{BB962C8B-B14F-4D97-AF65-F5344CB8AC3E}">
        <p14:creationId xmlns:p14="http://schemas.microsoft.com/office/powerpoint/2010/main" val="1489512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a:t>
            </a:r>
            <a:endParaRPr lang="en-US" dirty="0"/>
          </a:p>
        </p:txBody>
      </p:sp>
      <p:sp>
        <p:nvSpPr>
          <p:cNvPr id="3" name="Content Placeholder 2"/>
          <p:cNvSpPr>
            <a:spLocks noGrp="1"/>
          </p:cNvSpPr>
          <p:nvPr>
            <p:ph idx="1"/>
          </p:nvPr>
        </p:nvSpPr>
        <p:spPr/>
        <p:txBody>
          <a:bodyPr/>
          <a:lstStyle/>
          <a:p>
            <a:pPr marL="0" indent="0">
              <a:buNone/>
            </a:pPr>
            <a:r>
              <a:rPr lang="en-US" sz="4800" b="1" dirty="0" smtClean="0"/>
              <a:t>Purpose: </a:t>
            </a:r>
            <a:r>
              <a:rPr lang="en-US" i="1" dirty="0" smtClean="0"/>
              <a:t>What is the point or purpose of the investigation</a:t>
            </a:r>
            <a:r>
              <a:rPr lang="en-US" dirty="0" smtClean="0"/>
              <a:t>?</a:t>
            </a:r>
          </a:p>
          <a:p>
            <a:r>
              <a:rPr lang="en-US" dirty="0"/>
              <a:t>This section </a:t>
            </a:r>
            <a:r>
              <a:rPr lang="en-US" dirty="0" smtClean="0"/>
              <a:t>might include:</a:t>
            </a:r>
          </a:p>
          <a:p>
            <a:pPr lvl="1"/>
            <a:r>
              <a:rPr lang="en-US" dirty="0" smtClean="0"/>
              <a:t> terms that need definition</a:t>
            </a:r>
          </a:p>
          <a:p>
            <a:pPr lvl="1"/>
            <a:r>
              <a:rPr lang="en-US" dirty="0" smtClean="0"/>
              <a:t>the </a:t>
            </a:r>
            <a:r>
              <a:rPr lang="en-US" dirty="0"/>
              <a:t>importance of your work, </a:t>
            </a:r>
            <a:endParaRPr lang="en-US" dirty="0" smtClean="0"/>
          </a:p>
          <a:p>
            <a:pPr lvl="1"/>
            <a:r>
              <a:rPr lang="en-US" dirty="0" smtClean="0"/>
              <a:t>the </a:t>
            </a:r>
            <a:r>
              <a:rPr lang="en-US" dirty="0"/>
              <a:t>difficulty of the area, and </a:t>
            </a:r>
            <a:endParaRPr lang="en-US" dirty="0" smtClean="0"/>
          </a:p>
          <a:p>
            <a:pPr lvl="1"/>
            <a:r>
              <a:rPr lang="en-US" dirty="0" smtClean="0"/>
              <a:t>the </a:t>
            </a:r>
            <a:r>
              <a:rPr lang="en-US" dirty="0"/>
              <a:t>impact it might have if successful</a:t>
            </a:r>
            <a:r>
              <a:rPr lang="en-US" dirty="0" smtClean="0"/>
              <a:t>.</a:t>
            </a:r>
          </a:p>
          <a:p>
            <a:endParaRPr lang="en-US" dirty="0"/>
          </a:p>
        </p:txBody>
      </p:sp>
    </p:spTree>
    <p:extLst>
      <p:ext uri="{BB962C8B-B14F-4D97-AF65-F5344CB8AC3E}">
        <p14:creationId xmlns:p14="http://schemas.microsoft.com/office/powerpoint/2010/main" val="2206038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a:t>
            </a:r>
            <a:endParaRPr lang="en-US" dirty="0"/>
          </a:p>
        </p:txBody>
      </p:sp>
      <p:sp>
        <p:nvSpPr>
          <p:cNvPr id="3" name="Content Placeholder 2"/>
          <p:cNvSpPr>
            <a:spLocks noGrp="1"/>
          </p:cNvSpPr>
          <p:nvPr>
            <p:ph idx="1"/>
          </p:nvPr>
        </p:nvSpPr>
        <p:spPr/>
        <p:txBody>
          <a:bodyPr/>
          <a:lstStyle/>
          <a:p>
            <a:pPr marL="0" indent="0">
              <a:buNone/>
            </a:pPr>
            <a:r>
              <a:rPr lang="en-US" sz="4800" b="1" dirty="0" smtClean="0"/>
              <a:t>Procedure/Method: </a:t>
            </a:r>
            <a:r>
              <a:rPr lang="en-US" i="1" dirty="0" smtClean="0"/>
              <a:t>How did you go about solving</a:t>
            </a:r>
            <a:r>
              <a:rPr lang="en-US" dirty="0" smtClean="0"/>
              <a:t> or making progress on the problem?</a:t>
            </a:r>
          </a:p>
          <a:p>
            <a:r>
              <a:rPr lang="en-US" dirty="0" smtClean="0"/>
              <a:t>This section should address:</a:t>
            </a:r>
          </a:p>
          <a:p>
            <a:pPr lvl="1"/>
            <a:r>
              <a:rPr lang="en-US" dirty="0"/>
              <a:t>What was the </a:t>
            </a:r>
            <a:r>
              <a:rPr lang="en-US" i="1" dirty="0"/>
              <a:t>extent </a:t>
            </a:r>
            <a:r>
              <a:rPr lang="en-US" dirty="0"/>
              <a:t>of your </a:t>
            </a:r>
            <a:r>
              <a:rPr lang="en-US" dirty="0" smtClean="0"/>
              <a:t>work?</a:t>
            </a:r>
          </a:p>
          <a:p>
            <a:pPr lvl="1"/>
            <a:r>
              <a:rPr lang="en-US" dirty="0"/>
              <a:t>What important </a:t>
            </a:r>
            <a:r>
              <a:rPr lang="en-US" i="1" dirty="0"/>
              <a:t>variables</a:t>
            </a:r>
            <a:r>
              <a:rPr lang="en-US" dirty="0"/>
              <a:t> did you control, ignore, or measure?</a:t>
            </a:r>
            <a:endParaRPr lang="en-US" dirty="0" smtClean="0"/>
          </a:p>
          <a:p>
            <a:endParaRPr lang="en-US" dirty="0"/>
          </a:p>
        </p:txBody>
      </p:sp>
    </p:spTree>
    <p:extLst>
      <p:ext uri="{BB962C8B-B14F-4D97-AF65-F5344CB8AC3E}">
        <p14:creationId xmlns:p14="http://schemas.microsoft.com/office/powerpoint/2010/main" val="182813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a:t>
            </a:r>
            <a:endParaRPr lang="en-US" dirty="0"/>
          </a:p>
        </p:txBody>
      </p:sp>
      <p:sp>
        <p:nvSpPr>
          <p:cNvPr id="3" name="Content Placeholder 2"/>
          <p:cNvSpPr>
            <a:spLocks noGrp="1"/>
          </p:cNvSpPr>
          <p:nvPr>
            <p:ph idx="1"/>
          </p:nvPr>
        </p:nvSpPr>
        <p:spPr>
          <a:xfrm>
            <a:off x="457200" y="1676400"/>
            <a:ext cx="8229600" cy="4525963"/>
          </a:xfrm>
        </p:spPr>
        <p:txBody>
          <a:bodyPr/>
          <a:lstStyle/>
          <a:p>
            <a:pPr marL="0" indent="0">
              <a:buNone/>
            </a:pPr>
            <a:r>
              <a:rPr lang="en-US" sz="4800" b="1" dirty="0" smtClean="0"/>
              <a:t>Data: </a:t>
            </a:r>
            <a:r>
              <a:rPr lang="en-US" i="1" dirty="0" smtClean="0"/>
              <a:t>What did you learn?</a:t>
            </a:r>
          </a:p>
          <a:p>
            <a:r>
              <a:rPr lang="en-US" i="1" dirty="0" smtClean="0"/>
              <a:t>Things to consider:</a:t>
            </a:r>
          </a:p>
          <a:p>
            <a:pPr lvl="1"/>
            <a:r>
              <a:rPr lang="en-US" dirty="0"/>
              <a:t> </a:t>
            </a:r>
            <a:r>
              <a:rPr lang="en-US" dirty="0" smtClean="0"/>
              <a:t>Be as specific as possible about what you learned.</a:t>
            </a:r>
          </a:p>
          <a:p>
            <a:pPr lvl="1"/>
            <a:r>
              <a:rPr lang="en-US" dirty="0" smtClean="0"/>
              <a:t>Share specific outcomes, if possible.</a:t>
            </a:r>
          </a:p>
          <a:p>
            <a:pPr lvl="1"/>
            <a:r>
              <a:rPr lang="en-US" dirty="0" smtClean="0"/>
              <a:t>Avoid </a:t>
            </a:r>
            <a:r>
              <a:rPr lang="en-US" dirty="0"/>
              <a:t>vague, hand-waving results such as "very", "</a:t>
            </a:r>
            <a:r>
              <a:rPr lang="en-US" dirty="0" smtClean="0"/>
              <a:t>small," </a:t>
            </a:r>
            <a:r>
              <a:rPr lang="en-US" dirty="0"/>
              <a:t>or "significant."</a:t>
            </a:r>
          </a:p>
        </p:txBody>
      </p:sp>
    </p:spTree>
    <p:extLst>
      <p:ext uri="{BB962C8B-B14F-4D97-AF65-F5344CB8AC3E}">
        <p14:creationId xmlns:p14="http://schemas.microsoft.com/office/powerpoint/2010/main" val="164319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4</a:t>
            </a:r>
            <a:endParaRPr lang="en-US" dirty="0"/>
          </a:p>
        </p:txBody>
      </p:sp>
      <p:sp>
        <p:nvSpPr>
          <p:cNvPr id="3" name="Content Placeholder 2"/>
          <p:cNvSpPr>
            <a:spLocks noGrp="1"/>
          </p:cNvSpPr>
          <p:nvPr>
            <p:ph idx="1"/>
          </p:nvPr>
        </p:nvSpPr>
        <p:spPr/>
        <p:txBody>
          <a:bodyPr/>
          <a:lstStyle/>
          <a:p>
            <a:pPr marL="0" indent="0">
              <a:buNone/>
            </a:pPr>
            <a:r>
              <a:rPr lang="en-US" sz="4800" b="1" dirty="0" smtClean="0"/>
              <a:t>Conclusion: </a:t>
            </a:r>
            <a:r>
              <a:rPr lang="en-US" i="1" dirty="0"/>
              <a:t>What are the implications</a:t>
            </a:r>
            <a:r>
              <a:rPr lang="en-US" dirty="0"/>
              <a:t> of your answer? </a:t>
            </a:r>
            <a:endParaRPr lang="en-US" dirty="0" smtClean="0"/>
          </a:p>
          <a:p>
            <a:r>
              <a:rPr lang="en-US" dirty="0" smtClean="0"/>
              <a:t>How might what you learned by applicable or </a:t>
            </a:r>
            <a:r>
              <a:rPr lang="en-US" dirty="0" err="1" smtClean="0"/>
              <a:t>uselful</a:t>
            </a:r>
            <a:r>
              <a:rPr lang="en-US" dirty="0" smtClean="0"/>
              <a:t> in the future?</a:t>
            </a:r>
          </a:p>
          <a:p>
            <a:r>
              <a:rPr lang="en-US" dirty="0" smtClean="0"/>
              <a:t>Are your results:</a:t>
            </a:r>
          </a:p>
          <a:p>
            <a:pPr lvl="1"/>
            <a:r>
              <a:rPr lang="en-US" dirty="0" smtClean="0"/>
              <a:t> </a:t>
            </a:r>
            <a:r>
              <a:rPr lang="en-US" i="1" dirty="0" smtClean="0"/>
              <a:t>general</a:t>
            </a:r>
            <a:r>
              <a:rPr lang="en-US" dirty="0" smtClean="0"/>
              <a:t>, </a:t>
            </a:r>
          </a:p>
          <a:p>
            <a:pPr lvl="1"/>
            <a:r>
              <a:rPr lang="en-US" dirty="0" smtClean="0"/>
              <a:t>potentially </a:t>
            </a:r>
            <a:r>
              <a:rPr lang="en-US" dirty="0"/>
              <a:t>generalizable, or </a:t>
            </a:r>
            <a:endParaRPr lang="en-US" dirty="0" smtClean="0"/>
          </a:p>
          <a:p>
            <a:pPr lvl="1"/>
            <a:r>
              <a:rPr lang="en-US" dirty="0" smtClean="0"/>
              <a:t>specific </a:t>
            </a:r>
            <a:r>
              <a:rPr lang="en-US" dirty="0"/>
              <a:t>to a particular case?</a:t>
            </a:r>
          </a:p>
        </p:txBody>
      </p:sp>
    </p:spTree>
    <p:extLst>
      <p:ext uri="{BB962C8B-B14F-4D97-AF65-F5344CB8AC3E}">
        <p14:creationId xmlns:p14="http://schemas.microsoft.com/office/powerpoint/2010/main" val="78519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Example Scientific Abstract</a:t>
            </a:r>
            <a:endParaRPr lang="en-US" dirty="0"/>
          </a:p>
        </p:txBody>
      </p:sp>
      <p:sp>
        <p:nvSpPr>
          <p:cNvPr id="4" name="TextBox 3"/>
          <p:cNvSpPr txBox="1"/>
          <p:nvPr/>
        </p:nvSpPr>
        <p:spPr>
          <a:xfrm>
            <a:off x="457200" y="990600"/>
            <a:ext cx="8229600" cy="6324808"/>
          </a:xfrm>
          <a:prstGeom prst="rect">
            <a:avLst/>
          </a:prstGeom>
          <a:noFill/>
        </p:spPr>
        <p:txBody>
          <a:bodyPr wrap="square" rtlCol="0">
            <a:spAutoFit/>
          </a:bodyPr>
          <a:lstStyle/>
          <a:p>
            <a:pPr algn="ctr"/>
            <a:r>
              <a:rPr lang="en-US" sz="2200" b="1" dirty="0" smtClean="0"/>
              <a:t>“The Genetics of Bone Strength in Mice”</a:t>
            </a:r>
          </a:p>
          <a:p>
            <a:pPr algn="ctr">
              <a:spcAft>
                <a:spcPts val="1200"/>
              </a:spcAft>
            </a:pPr>
            <a:r>
              <a:rPr lang="en-US" b="1" dirty="0" smtClean="0"/>
              <a:t>Jonathan Vu and Robert Blank (Mentor), Endocrinology</a:t>
            </a:r>
          </a:p>
          <a:p>
            <a:r>
              <a:rPr lang="en-US" sz="2200" dirty="0" smtClean="0"/>
              <a:t>The </a:t>
            </a:r>
            <a:r>
              <a:rPr lang="en-US" sz="2200" dirty="0" smtClean="0"/>
              <a:t>purpose of this study is to identify relationships between the physical and genetic characteristics of bones in mice.  The physical characteristics include size, density, and the force required to break the bone, while the genetic ones are the genes of the marker loci associated with the genes that affect these qualities. This study uses strains of mice with reduced genetic variation.  The two strains of mice that are the most phenotypically extreme, meaning those with the strongest and weakest bones, are crossed.  The F2 generation from that cross is then analyzed. The results of this analysis can be used to find which genotypes correlate with specific bone properties like size, density, and failure load.  The anticipated outcome of this lab is the identification of the genotypes that affect bone strength in mice. The findings may be useful in treating medical conditions that are related to bone strength. </a:t>
            </a:r>
          </a:p>
          <a:p>
            <a:endParaRPr lang="en-US" sz="1100" dirty="0" smtClean="0"/>
          </a:p>
          <a:p>
            <a:r>
              <a:rPr lang="en-US" sz="1200" dirty="0" smtClean="0"/>
              <a:t>Source: https://writing.wisc.edu/Handbook/presentations_abstracts_examples.html</a:t>
            </a:r>
          </a:p>
          <a:p>
            <a:endParaRPr lang="en-US" dirty="0"/>
          </a:p>
        </p:txBody>
      </p:sp>
    </p:spTree>
    <p:extLst>
      <p:ext uri="{BB962C8B-B14F-4D97-AF65-F5344CB8AC3E}">
        <p14:creationId xmlns:p14="http://schemas.microsoft.com/office/powerpoint/2010/main" val="3161835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130</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Writing an Abstract</vt:lpstr>
      <vt:lpstr>Part 1</vt:lpstr>
      <vt:lpstr>Part 2</vt:lpstr>
      <vt:lpstr>Part 3</vt:lpstr>
      <vt:lpstr>Part 4</vt:lpstr>
      <vt:lpstr>Example Scientific Abstract</vt:lpstr>
    </vt:vector>
  </TitlesOfParts>
  <Company>Fort Bend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Abstract</dc:title>
  <dc:creator>Bernhart, Joe</dc:creator>
  <cp:lastModifiedBy>Drayton, Troy</cp:lastModifiedBy>
  <cp:revision>11</cp:revision>
  <dcterms:created xsi:type="dcterms:W3CDTF">2015-10-29T20:25:18Z</dcterms:created>
  <dcterms:modified xsi:type="dcterms:W3CDTF">2015-10-30T13:48:40Z</dcterms:modified>
</cp:coreProperties>
</file>